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61" r:id="rId2"/>
    <p:sldId id="258" r:id="rId3"/>
    <p:sldId id="259" r:id="rId4"/>
    <p:sldId id="263" r:id="rId5"/>
    <p:sldId id="276" r:id="rId6"/>
    <p:sldId id="264" r:id="rId7"/>
    <p:sldId id="265" r:id="rId8"/>
    <p:sldId id="267" r:id="rId9"/>
    <p:sldId id="268" r:id="rId10"/>
    <p:sldId id="27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57" r:id="rId19"/>
  </p:sldIdLst>
  <p:sldSz cx="9144000" cy="6858000" type="screen4x3"/>
  <p:notesSz cx="6797675" cy="9926638"/>
  <p:embeddedFontLst>
    <p:embeddedFont>
      <p:font typeface="맑은 고딕" pitchFamily="50" charset="-127"/>
      <p:regular r:id="rId21"/>
      <p:bold r:id="rId22"/>
    </p:embeddedFont>
    <p:embeddedFont>
      <p:font typeface="나눔고딕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C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2" autoAdjust="0"/>
    <p:restoredTop sz="94660"/>
  </p:normalViewPr>
  <p:slideViewPr>
    <p:cSldViewPr>
      <p:cViewPr varScale="1">
        <p:scale>
          <a:sx n="107" d="100"/>
          <a:sy n="107" d="100"/>
        </p:scale>
        <p:origin x="-7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4DDE97-1C5C-4145-B766-2480767C9C76}" type="datetimeFigureOut">
              <a:rPr lang="ko-KR" altLang="en-US" smtClean="0"/>
              <a:t>2013-05-12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1F90F-BEC2-4724-B167-5FB560FD0A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604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01F90F-BEC2-4724-B167-5FB560FD0A5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17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안드로이드 투명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2231207">
            <a:off x="-1944860" y="1223199"/>
            <a:ext cx="3377778" cy="4114286"/>
          </a:xfrm>
          <a:prstGeom prst="rect">
            <a:avLst/>
          </a:prstGeom>
        </p:spPr>
      </p:pic>
      <p:pic>
        <p:nvPicPr>
          <p:cNvPr id="8" name="그림 7" descr="안드로이드 투명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20643752">
            <a:off x="8305422" y="451650"/>
            <a:ext cx="1677155" cy="2042850"/>
          </a:xfrm>
          <a:prstGeom prst="rect">
            <a:avLst/>
          </a:prstGeom>
        </p:spPr>
      </p:pic>
      <p:pic>
        <p:nvPicPr>
          <p:cNvPr id="9" name="그림 8" descr="안드로이드 투명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8656735">
            <a:off x="1406327" y="-2440730"/>
            <a:ext cx="3039188" cy="3701867"/>
          </a:xfrm>
          <a:prstGeom prst="rect">
            <a:avLst/>
          </a:prstGeom>
        </p:spPr>
      </p:pic>
      <p:grpSp>
        <p:nvGrpSpPr>
          <p:cNvPr id="17" name="그룹 16"/>
          <p:cNvGrpSpPr/>
          <p:nvPr userDrawn="1"/>
        </p:nvGrpSpPr>
        <p:grpSpPr>
          <a:xfrm>
            <a:off x="2483768" y="2204864"/>
            <a:ext cx="1152128" cy="1152128"/>
            <a:chOff x="4067944" y="2204864"/>
            <a:chExt cx="1152128" cy="1152128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4067944" y="2204864"/>
              <a:ext cx="914400" cy="914400"/>
            </a:xfrm>
            <a:prstGeom prst="rect">
              <a:avLst/>
            </a:prstGeom>
            <a:noFill/>
            <a:ln w="12700">
              <a:gradFill flip="none" rotWithShape="1">
                <a:gsLst>
                  <a:gs pos="0">
                    <a:srgbClr val="9CC42F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2700000" scaled="1"/>
                <a:tileRect/>
              </a:gra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4788024" y="2924944"/>
              <a:ext cx="432048" cy="432048"/>
            </a:xfrm>
            <a:prstGeom prst="rect">
              <a:avLst/>
            </a:prstGeom>
            <a:noFill/>
            <a:ln w="12700">
              <a:gradFill flip="none" rotWithShape="1">
                <a:gsLst>
                  <a:gs pos="0">
                    <a:srgbClr val="9CC42F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3500000" scaled="1"/>
                <a:tileRect/>
              </a:gra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 userDrawn="1"/>
        </p:nvSpPr>
        <p:spPr>
          <a:xfrm rot="10800000">
            <a:off x="7960940" y="2785492"/>
            <a:ext cx="571500" cy="57150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rgbClr val="9CC42F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 userDrawn="1"/>
        </p:nvSpPr>
        <p:spPr>
          <a:xfrm rot="10800000">
            <a:off x="7812360" y="2636912"/>
            <a:ext cx="270030" cy="27003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rgbClr val="9CC42F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35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 userDrawn="1"/>
        </p:nvCxnSpPr>
        <p:spPr>
          <a:xfrm rot="5400000">
            <a:off x="6516216" y="6093296"/>
            <a:ext cx="432048" cy="0"/>
          </a:xfrm>
          <a:prstGeom prst="line">
            <a:avLst/>
          </a:prstGeom>
          <a:ln>
            <a:solidFill>
              <a:srgbClr val="9CC4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 userDrawn="1"/>
        </p:nvGrpSpPr>
        <p:grpSpPr>
          <a:xfrm>
            <a:off x="0" y="6481378"/>
            <a:ext cx="9144000" cy="420164"/>
            <a:chOff x="0" y="6481378"/>
            <a:chExt cx="9144000" cy="420164"/>
          </a:xfrm>
        </p:grpSpPr>
        <p:pic>
          <p:nvPicPr>
            <p:cNvPr id="29" name="그림 28" descr="12515674_1288622465_dhtmddus20.jpg"/>
            <p:cNvPicPr>
              <a:picLocks noChangeAspect="1"/>
            </p:cNvPicPr>
            <p:nvPr userDrawn="1"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t="69210" b="11890"/>
            <a:stretch>
              <a:fillRect/>
            </a:stretch>
          </p:blipFill>
          <p:spPr>
            <a:xfrm>
              <a:off x="7810128" y="6481378"/>
              <a:ext cx="1333872" cy="420164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 userDrawn="1"/>
          </p:nvSpPr>
          <p:spPr>
            <a:xfrm>
              <a:off x="0" y="6525344"/>
              <a:ext cx="9144000" cy="332656"/>
            </a:xfrm>
            <a:prstGeom prst="rect">
              <a:avLst/>
            </a:prstGeom>
            <a:gradFill flip="none" rotWithShape="1">
              <a:gsLst>
                <a:gs pos="30000">
                  <a:srgbClr val="9CC42F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323528" y="404664"/>
            <a:ext cx="514350" cy="514350"/>
          </a:xfrm>
          <a:prstGeom prst="rect">
            <a:avLst/>
          </a:prstGeom>
          <a:noFill/>
          <a:ln w="12700">
            <a:solidFill>
              <a:srgbClr val="9CC42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728573" y="809709"/>
            <a:ext cx="243027" cy="243027"/>
          </a:xfrm>
          <a:prstGeom prst="rect">
            <a:avLst/>
          </a:prstGeom>
          <a:noFill/>
          <a:ln w="12700">
            <a:solidFill>
              <a:srgbClr val="9CC42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1" hangingPunct="1"/>
            <a:endParaRPr lang="ko-KR" alt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 userDrawn="1"/>
        </p:nvSpPr>
        <p:spPr>
          <a:xfrm rot="10800000">
            <a:off x="5959326" y="747935"/>
            <a:ext cx="285750" cy="285750"/>
          </a:xfrm>
          <a:prstGeom prst="rect">
            <a:avLst/>
          </a:prstGeom>
          <a:noFill/>
          <a:ln w="12700">
            <a:solidFill>
              <a:srgbClr val="9CC42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 rot="10800000">
            <a:off x="5885036" y="673645"/>
            <a:ext cx="135015" cy="135015"/>
          </a:xfrm>
          <a:prstGeom prst="rect">
            <a:avLst/>
          </a:prstGeom>
          <a:noFill/>
          <a:ln w="12700">
            <a:solidFill>
              <a:srgbClr val="9CC42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1" hangingPunct="1"/>
            <a:endParaRPr lang="ko-KR" alt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971600" y="808134"/>
            <a:ext cx="4896544" cy="0"/>
          </a:xfrm>
          <a:prstGeom prst="line">
            <a:avLst/>
          </a:prstGeom>
          <a:ln>
            <a:solidFill>
              <a:srgbClr val="9CC4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안드로이드 투명.png"/>
          <p:cNvPicPr>
            <a:picLocks noChangeAspect="1"/>
          </p:cNvPicPr>
          <p:nvPr userDrawn="1"/>
        </p:nvPicPr>
        <p:blipFill>
          <a:blip r:embed="rId2" cstate="print"/>
          <a:srcRect r="17921"/>
          <a:stretch>
            <a:fillRect/>
          </a:stretch>
        </p:blipFill>
        <p:spPr>
          <a:xfrm>
            <a:off x="-1764704" y="0"/>
            <a:ext cx="2772444" cy="4114286"/>
          </a:xfrm>
          <a:prstGeom prst="rect">
            <a:avLst/>
          </a:prstGeom>
        </p:spPr>
      </p:pic>
      <p:pic>
        <p:nvPicPr>
          <p:cNvPr id="9" name="그림 8" descr="안드로이드 투명.png"/>
          <p:cNvPicPr>
            <a:picLocks noChangeAspect="1"/>
          </p:cNvPicPr>
          <p:nvPr userDrawn="1"/>
        </p:nvPicPr>
        <p:blipFill>
          <a:blip r:embed="rId2" cstate="print"/>
          <a:srcRect l="81009" t="29753" b="28242"/>
          <a:stretch>
            <a:fillRect/>
          </a:stretch>
        </p:blipFill>
        <p:spPr>
          <a:xfrm rot="16200000">
            <a:off x="1378617" y="798346"/>
            <a:ext cx="641474" cy="1728192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483768" y="1413713"/>
            <a:ext cx="1841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Contents</a:t>
            </a:r>
            <a:endParaRPr lang="ko-KR" altLang="en-US" sz="32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 userDrawn="1"/>
        </p:nvSpPr>
        <p:spPr>
          <a:xfrm>
            <a:off x="4355976" y="1470269"/>
            <a:ext cx="5328592" cy="4548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0000">
                <a:srgbClr val="9CC42F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1" hangingPunct="1"/>
            <a:endParaRPr lang="ko-KR" alt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303748" y="2708920"/>
            <a:ext cx="4536504" cy="0"/>
          </a:xfrm>
          <a:prstGeom prst="line">
            <a:avLst/>
          </a:prstGeom>
          <a:ln>
            <a:solidFill>
              <a:srgbClr val="9CC4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2267744" y="2308810"/>
            <a:ext cx="110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Session.</a:t>
            </a:r>
            <a:endParaRPr lang="ko-KR" altLang="en-US" sz="20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 rot="5400000">
            <a:off x="-1015212" y="1986812"/>
            <a:ext cx="4117640" cy="144016"/>
          </a:xfrm>
          <a:prstGeom prst="rect">
            <a:avLst/>
          </a:prstGeom>
          <a:gradFill flip="none" rotWithShape="1">
            <a:gsLst>
              <a:gs pos="30000">
                <a:srgbClr val="9CC42F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1" hangingPunct="1"/>
            <a:endParaRPr lang="ko-KR" alt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 userDrawn="1"/>
        </p:nvSpPr>
        <p:spPr>
          <a:xfrm rot="10800000">
            <a:off x="3928492" y="6309320"/>
            <a:ext cx="5215508" cy="148580"/>
          </a:xfrm>
          <a:prstGeom prst="rect">
            <a:avLst/>
          </a:prstGeom>
          <a:gradFill flip="none" rotWithShape="1">
            <a:gsLst>
              <a:gs pos="30000">
                <a:srgbClr val="9CC42F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1" hangingPunct="1"/>
            <a:endParaRPr lang="ko-KR" alt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직사각형 10"/>
          <p:cNvSpPr/>
          <p:nvPr userDrawn="1"/>
        </p:nvSpPr>
        <p:spPr>
          <a:xfrm rot="16200000">
            <a:off x="4765712" y="3307296"/>
            <a:ext cx="7029400" cy="72008"/>
          </a:xfrm>
          <a:prstGeom prst="rect">
            <a:avLst/>
          </a:prstGeom>
          <a:gradFill flip="none" rotWithShape="1">
            <a:gsLst>
              <a:gs pos="30000">
                <a:srgbClr val="9CC42F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1" hangingPunct="1"/>
            <a:endParaRPr lang="ko-KR" alt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404664"/>
            <a:ext cx="4117640" cy="72008"/>
          </a:xfrm>
          <a:prstGeom prst="rect">
            <a:avLst/>
          </a:prstGeom>
          <a:gradFill flip="none" rotWithShape="1">
            <a:gsLst>
              <a:gs pos="30000">
                <a:srgbClr val="9CC42F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1" hangingPunct="1"/>
            <a:endParaRPr lang="ko-KR" alt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안드로이드 투명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51856" y="2355572"/>
            <a:ext cx="2520280" cy="2755012"/>
          </a:xfrm>
          <a:prstGeom prst="rect">
            <a:avLst/>
          </a:prstGeom>
        </p:spPr>
      </p:pic>
      <p:sp>
        <p:nvSpPr>
          <p:cNvPr id="8" name="타원형 설명선 7"/>
          <p:cNvSpPr/>
          <p:nvPr userDrawn="1"/>
        </p:nvSpPr>
        <p:spPr>
          <a:xfrm>
            <a:off x="3419872" y="764704"/>
            <a:ext cx="4968552" cy="2088232"/>
          </a:xfrm>
          <a:prstGeom prst="wedgeEllipseCallout">
            <a:avLst>
              <a:gd name="adj1" fmla="val -43830"/>
              <a:gd name="adj2" fmla="val 51248"/>
            </a:avLst>
          </a:prstGeom>
          <a:noFill/>
          <a:ln w="12700">
            <a:solidFill>
              <a:srgbClr val="9CC42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1" hangingPunct="1"/>
            <a:endParaRPr lang="ko-KR" alt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989650" y="1300989"/>
            <a:ext cx="38289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Thank</a:t>
            </a:r>
            <a:r>
              <a:rPr lang="en-US" altLang="ko-KR" sz="6000" baseline="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you</a:t>
            </a:r>
            <a:endParaRPr lang="ko-KR" altLang="en-US" sz="60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pic>
        <p:nvPicPr>
          <p:cNvPr id="8" name="그림 7" descr="12515674_1288622465_dhtmddus20.jpg"/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69210" b="11890"/>
          <a:stretch>
            <a:fillRect/>
          </a:stretch>
        </p:blipFill>
        <p:spPr>
          <a:xfrm>
            <a:off x="7810128" y="6481378"/>
            <a:ext cx="1333872" cy="420164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6525344"/>
            <a:ext cx="9144000" cy="332656"/>
          </a:xfrm>
          <a:prstGeom prst="rect">
            <a:avLst/>
          </a:prstGeom>
          <a:gradFill flip="none" rotWithShape="1">
            <a:gsLst>
              <a:gs pos="30000">
                <a:srgbClr val="9CC42F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1" hangingPunct="1"/>
            <a:endParaRPr lang="ko-KR" alt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91880" y="2351782"/>
            <a:ext cx="47708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100" b="1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rgbClr val="0070C0"/>
                </a:solidFill>
              </a:rPr>
              <a:t>Android</a:t>
            </a:r>
            <a:r>
              <a:rPr lang="ko-KR" altLang="en-US" sz="31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를 이용한</a:t>
            </a:r>
            <a:endParaRPr lang="en-US" altLang="ko-KR" sz="3100" dirty="0" smtClean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31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31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           </a:t>
            </a:r>
            <a:r>
              <a:rPr lang="en-US" altLang="ko-KR" sz="3100" b="1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rgbClr val="92D050"/>
                </a:solidFill>
              </a:rPr>
              <a:t>NFC </a:t>
            </a:r>
            <a:r>
              <a:rPr lang="ko-KR" altLang="en-US" sz="3100" b="1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rgbClr val="92D050"/>
                </a:solidFill>
              </a:rPr>
              <a:t>통신</a:t>
            </a:r>
            <a:r>
              <a:rPr lang="ko-KR" altLang="en-US" sz="31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구현 </a:t>
            </a:r>
            <a:endParaRPr lang="ko-KR" altLang="en-US" sz="31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2240" y="5733256"/>
            <a:ext cx="212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이름 </a:t>
            </a:r>
            <a:r>
              <a:rPr lang="en-US" altLang="ko-KR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ko-KR" altLang="en-US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정영문</a:t>
            </a:r>
            <a:endParaRPr lang="en-US" altLang="ko-KR" dirty="0" smtClean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학번 </a:t>
            </a:r>
            <a:r>
              <a:rPr lang="en-US" altLang="ko-KR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: 2009011086</a:t>
            </a:r>
            <a:endParaRPr lang="ko-KR" altLang="en-US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00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23527" y="1700809"/>
            <a:ext cx="8496945" cy="4536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56" y="1887848"/>
            <a:ext cx="5953125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71600" y="260648"/>
            <a:ext cx="4984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12-3 NFC </a:t>
            </a:r>
            <a:r>
              <a:rPr lang="ko-KR" altLang="en-US" sz="28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태그의 읽기와 쓰기</a:t>
            </a:r>
            <a:endParaRPr lang="ko-KR" altLang="en-US" sz="28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124744"/>
            <a:ext cx="4714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만들어진 데이터를 태그에 써보자</a:t>
            </a:r>
            <a:r>
              <a:rPr lang="en-US" altLang="ko-KR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(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소스</a:t>
            </a:r>
            <a:r>
              <a:rPr lang="en-US" altLang="ko-KR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20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 rot="5400000">
            <a:off x="179512" y="1268760"/>
            <a:ext cx="432046" cy="144014"/>
          </a:xfrm>
          <a:prstGeom prst="roundRect">
            <a:avLst>
              <a:gd name="adj" fmla="val 50000"/>
            </a:avLst>
          </a:prstGeom>
          <a:solidFill>
            <a:srgbClr val="9CC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15616" y="5337212"/>
            <a:ext cx="1872208" cy="108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375756" y="4221088"/>
            <a:ext cx="0" cy="11161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41" y="2420888"/>
            <a:ext cx="7758005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71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23527" y="1700808"/>
            <a:ext cx="8496945" cy="45365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71600" y="260648"/>
            <a:ext cx="4984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12-3 NFC </a:t>
            </a:r>
            <a:r>
              <a:rPr lang="ko-KR" altLang="en-US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태그의 읽기와 쓰기</a:t>
            </a:r>
            <a:endParaRPr lang="ko-KR" altLang="en-US" sz="28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124744"/>
            <a:ext cx="3159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실생활에 쓰이는 </a:t>
            </a:r>
            <a:r>
              <a:rPr lang="en-US" altLang="ko-KR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NFC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태그</a:t>
            </a:r>
            <a:endParaRPr lang="ko-KR" altLang="en-US" sz="20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 rot="5400000">
            <a:off x="179512" y="1268760"/>
            <a:ext cx="432046" cy="144014"/>
          </a:xfrm>
          <a:prstGeom prst="roundRect">
            <a:avLst>
              <a:gd name="adj" fmla="val 50000"/>
            </a:avLst>
          </a:prstGeom>
          <a:solidFill>
            <a:srgbClr val="9CC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95519" y="2270463"/>
            <a:ext cx="7034513" cy="3822833"/>
            <a:chOff x="795519" y="2270463"/>
            <a:chExt cx="7034513" cy="3822833"/>
          </a:xfrm>
        </p:grpSpPr>
        <p:grpSp>
          <p:nvGrpSpPr>
            <p:cNvPr id="17" name="그룹 16"/>
            <p:cNvGrpSpPr/>
            <p:nvPr/>
          </p:nvGrpSpPr>
          <p:grpSpPr>
            <a:xfrm>
              <a:off x="795519" y="2270463"/>
              <a:ext cx="2523136" cy="1876795"/>
              <a:chOff x="1008112" y="1166826"/>
              <a:chExt cx="3278624" cy="2171620"/>
            </a:xfrm>
          </p:grpSpPr>
          <p:pic>
            <p:nvPicPr>
              <p:cNvPr id="18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73"/>
              <a:stretch/>
            </p:blipFill>
            <p:spPr bwMode="auto">
              <a:xfrm>
                <a:off x="1008112" y="1166826"/>
                <a:ext cx="3278624" cy="21716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2555776" y="1916832"/>
                <a:ext cx="792088" cy="136815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2802868"/>
              <a:ext cx="2105904" cy="3290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빗면 21"/>
            <p:cNvSpPr/>
            <p:nvPr/>
          </p:nvSpPr>
          <p:spPr>
            <a:xfrm>
              <a:off x="3438094" y="3484231"/>
              <a:ext cx="755644" cy="656019"/>
            </a:xfrm>
            <a:prstGeom prst="bevel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TAG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4470" y="2774519"/>
              <a:ext cx="1107767" cy="2047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왼쪽/오른쪽 화살표 33"/>
            <p:cNvSpPr/>
            <p:nvPr/>
          </p:nvSpPr>
          <p:spPr>
            <a:xfrm>
              <a:off x="4193738" y="3798270"/>
              <a:ext cx="350731" cy="152458"/>
            </a:xfrm>
            <a:prstGeom prst="left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95519" y="4259546"/>
              <a:ext cx="3398219" cy="41115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BIS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정보시스템의 주소정보가 쓰여진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TAG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544470" y="2270463"/>
              <a:ext cx="3285562" cy="41115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TAG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정보를 읽어서 해당주소로 인터넷 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</a:rPr>
                <a:t>액티비티가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활성화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285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23527" y="1700808"/>
            <a:ext cx="8496945" cy="45365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71600" y="260648"/>
            <a:ext cx="5561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NFC</a:t>
            </a:r>
            <a:r>
              <a:rPr lang="ko-KR" altLang="en-US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를 이용한 자유 </a:t>
            </a:r>
            <a:r>
              <a:rPr lang="ko-KR" altLang="en-US" sz="2800" dirty="0" err="1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어플</a:t>
            </a:r>
            <a:r>
              <a:rPr lang="ko-KR" altLang="en-US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개발 </a:t>
            </a:r>
            <a:r>
              <a:rPr lang="en-US" altLang="ko-KR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- 1</a:t>
            </a:r>
            <a:endParaRPr lang="ko-KR" altLang="en-US" sz="28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124744"/>
            <a:ext cx="557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NFC 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태그를 이용한 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rgbClr val="0070C0"/>
                </a:solidFill>
              </a:rPr>
              <a:t>가상 버스카드 리더기 </a:t>
            </a:r>
            <a:r>
              <a:rPr lang="ko-KR" altLang="en-US" sz="2000" dirty="0" err="1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어플</a:t>
            </a:r>
            <a:endParaRPr lang="ko-KR" altLang="en-US" sz="20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 rot="5400000">
            <a:off x="179512" y="1268760"/>
            <a:ext cx="432046" cy="144014"/>
          </a:xfrm>
          <a:prstGeom prst="roundRect">
            <a:avLst>
              <a:gd name="adj" fmla="val 50000"/>
            </a:avLst>
          </a:prstGeom>
          <a:solidFill>
            <a:srgbClr val="9CC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설명선 1(테두리 및 강조선) 29"/>
          <p:cNvSpPr/>
          <p:nvPr/>
        </p:nvSpPr>
        <p:spPr>
          <a:xfrm>
            <a:off x="2771800" y="3228129"/>
            <a:ext cx="1440160" cy="1944216"/>
          </a:xfrm>
          <a:prstGeom prst="accentBorderCallout1">
            <a:avLst>
              <a:gd name="adj1" fmla="val 18750"/>
              <a:gd name="adj2" fmla="val -8333"/>
              <a:gd name="adj3" fmla="val 19160"/>
              <a:gd name="adj4" fmla="val -8453"/>
            </a:avLst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빗면 30"/>
          <p:cNvSpPr/>
          <p:nvPr/>
        </p:nvSpPr>
        <p:spPr>
          <a:xfrm>
            <a:off x="2915816" y="3372145"/>
            <a:ext cx="1152128" cy="656019"/>
          </a:xfrm>
          <a:prstGeom prst="bevel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버스카드</a:t>
            </a:r>
            <a:endParaRPr lang="ko-KR" altLang="en-US" sz="1400" dirty="0"/>
          </a:p>
        </p:txBody>
      </p:sp>
      <p:sp>
        <p:nvSpPr>
          <p:cNvPr id="32" name="빗면 31"/>
          <p:cNvSpPr/>
          <p:nvPr/>
        </p:nvSpPr>
        <p:spPr>
          <a:xfrm>
            <a:off x="2915816" y="4380257"/>
            <a:ext cx="1152128" cy="656019"/>
          </a:xfrm>
          <a:prstGeom prst="bevel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버스카드</a:t>
            </a:r>
            <a:endParaRPr lang="ko-KR" altLang="en-US" sz="1400" dirty="0"/>
          </a:p>
        </p:txBody>
      </p:sp>
      <p:sp>
        <p:nvSpPr>
          <p:cNvPr id="37" name="구름 모양 설명선 36"/>
          <p:cNvSpPr/>
          <p:nvPr/>
        </p:nvSpPr>
        <p:spPr>
          <a:xfrm>
            <a:off x="395536" y="4604228"/>
            <a:ext cx="1800202" cy="1345052"/>
          </a:xfrm>
          <a:prstGeom prst="cloudCallout">
            <a:avLst>
              <a:gd name="adj1" fmla="val 70121"/>
              <a:gd name="adj2" fmla="val -76465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버스카드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(TAG)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마다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고유의  번호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가 쓰여져  있음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156121"/>
            <a:ext cx="1107767" cy="204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왼쪽/오른쪽 화살표 38"/>
          <p:cNvSpPr/>
          <p:nvPr/>
        </p:nvSpPr>
        <p:spPr>
          <a:xfrm>
            <a:off x="4283968" y="4179872"/>
            <a:ext cx="350731" cy="152458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설명선 2(테두리 및 강조선) 39"/>
          <p:cNvSpPr/>
          <p:nvPr/>
        </p:nvSpPr>
        <p:spPr>
          <a:xfrm>
            <a:off x="4878680" y="2166631"/>
            <a:ext cx="3563888" cy="864096"/>
          </a:xfrm>
          <a:prstGeom prst="accentBorderCallout2">
            <a:avLst>
              <a:gd name="adj1" fmla="val 20353"/>
              <a:gd name="adj2" fmla="val -2891"/>
              <a:gd name="adj3" fmla="val 15543"/>
              <a:gd name="adj4" fmla="val -12002"/>
              <a:gd name="adj5" fmla="val 229718"/>
              <a:gd name="adj6" fmla="val -11638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태그 별 </a:t>
            </a:r>
            <a:r>
              <a:rPr lang="ko-KR" altLang="en-US" sz="1400" b="1" dirty="0" smtClean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고유번호 값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을  읽어서 </a:t>
            </a:r>
            <a:r>
              <a:rPr lang="ko-KR" altLang="en-US" sz="14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버스카드     별로 돈을 처리 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10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23527" y="1700808"/>
            <a:ext cx="8496945" cy="4536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71600" y="260648"/>
            <a:ext cx="5561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NFC</a:t>
            </a:r>
            <a:r>
              <a:rPr lang="ko-KR" altLang="en-US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를 이용한 자유 </a:t>
            </a:r>
            <a:r>
              <a:rPr lang="ko-KR" altLang="en-US" sz="2800" dirty="0" err="1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어플</a:t>
            </a:r>
            <a:r>
              <a:rPr lang="ko-KR" altLang="en-US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개발 </a:t>
            </a:r>
            <a:r>
              <a:rPr lang="en-US" altLang="ko-KR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- 1</a:t>
            </a:r>
            <a:endParaRPr lang="ko-KR" altLang="en-US" sz="28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124744"/>
            <a:ext cx="6240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NFC 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태그를 이용한 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rgbClr val="0070C0"/>
                </a:solidFill>
              </a:rPr>
              <a:t>가상 버스카드 리더기 </a:t>
            </a:r>
            <a:r>
              <a:rPr lang="ko-KR" altLang="en-US" sz="2000" dirty="0" err="1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어플</a:t>
            </a:r>
            <a:r>
              <a:rPr lang="en-US" altLang="ko-KR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(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소스</a:t>
            </a:r>
            <a:r>
              <a:rPr lang="en-US" altLang="ko-KR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20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 rot="5400000">
            <a:off x="179512" y="1268760"/>
            <a:ext cx="432046" cy="144014"/>
          </a:xfrm>
          <a:prstGeom prst="roundRect">
            <a:avLst>
              <a:gd name="adj" fmla="val 50000"/>
            </a:avLst>
          </a:prstGeom>
          <a:solidFill>
            <a:srgbClr val="9CC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6538199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267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23527" y="1700808"/>
            <a:ext cx="8496945" cy="45365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71600" y="260648"/>
            <a:ext cx="5561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NFC</a:t>
            </a:r>
            <a:r>
              <a:rPr lang="ko-KR" altLang="en-US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를 이용한 자유 </a:t>
            </a:r>
            <a:r>
              <a:rPr lang="ko-KR" altLang="en-US" sz="2800" dirty="0" err="1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어플</a:t>
            </a:r>
            <a:r>
              <a:rPr lang="ko-KR" altLang="en-US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개발 </a:t>
            </a:r>
            <a:r>
              <a:rPr lang="en-US" altLang="ko-KR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- 1</a:t>
            </a:r>
            <a:endParaRPr lang="ko-KR" altLang="en-US" sz="28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124744"/>
            <a:ext cx="6240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NFC 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태그를 이용한 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rgbClr val="0070C0"/>
                </a:solidFill>
              </a:rPr>
              <a:t>가상 버스카드 리더기 </a:t>
            </a:r>
            <a:r>
              <a:rPr lang="ko-KR" altLang="en-US" sz="2000" dirty="0" err="1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어플</a:t>
            </a:r>
            <a:r>
              <a:rPr lang="en-US" altLang="ko-KR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(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실행</a:t>
            </a:r>
            <a:r>
              <a:rPr lang="en-US" altLang="ko-KR" sz="20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20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 rot="5400000">
            <a:off x="179512" y="1268760"/>
            <a:ext cx="432046" cy="144014"/>
          </a:xfrm>
          <a:prstGeom prst="roundRect">
            <a:avLst>
              <a:gd name="adj" fmla="val 50000"/>
            </a:avLst>
          </a:prstGeom>
          <a:solidFill>
            <a:srgbClr val="9CC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38640"/>
            <a:ext cx="2253271" cy="400581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59632" y="5401688"/>
            <a:ext cx="792088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44354" y="3404718"/>
            <a:ext cx="1739414" cy="37982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/>
          <p:nvPr/>
        </p:nvCxnSpPr>
        <p:spPr>
          <a:xfrm rot="5400000">
            <a:off x="1310210" y="4487014"/>
            <a:ext cx="1987076" cy="360040"/>
          </a:xfrm>
          <a:prstGeom prst="bentConnector2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2843808" y="2132856"/>
            <a:ext cx="2251204" cy="4002139"/>
            <a:chOff x="3205915" y="2163165"/>
            <a:chExt cx="2251204" cy="400213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5915" y="2163165"/>
              <a:ext cx="2251204" cy="4002139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3759040" y="5386978"/>
              <a:ext cx="1152128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439577" y="3412576"/>
              <a:ext cx="1595398" cy="3798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꺾인 연결선 15"/>
            <p:cNvCxnSpPr/>
            <p:nvPr/>
          </p:nvCxnSpPr>
          <p:spPr>
            <a:xfrm rot="16200000" flipH="1">
              <a:off x="2530380" y="4393462"/>
              <a:ext cx="2134271" cy="315876"/>
            </a:xfrm>
            <a:prstGeom prst="bentConnector2">
              <a:avLst/>
            </a:prstGeom>
            <a:ln w="38100">
              <a:solidFill>
                <a:srgbClr val="FF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5076056" y="1916832"/>
            <a:ext cx="49807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∎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en-US" altLang="ko-KR" b="1" dirty="0" smtClean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EE834D41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”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이라는 고유번호를 </a:t>
            </a:r>
            <a:endParaRPr lang="en-US" altLang="ko-KR" b="1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가진 버스카드를 </a:t>
            </a:r>
            <a:r>
              <a:rPr lang="ko-KR" altLang="en-US" b="1" dirty="0" smtClean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b="1" dirty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반</a:t>
            </a:r>
            <a:r>
              <a:rPr lang="ko-KR" altLang="en-US" b="1" dirty="0" smtClean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용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이라고 가정</a:t>
            </a:r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62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23527" y="1700808"/>
            <a:ext cx="8496945" cy="45365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71600" y="260648"/>
            <a:ext cx="5561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NFC</a:t>
            </a:r>
            <a:r>
              <a:rPr lang="ko-KR" altLang="en-US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를 이용한 자유 </a:t>
            </a:r>
            <a:r>
              <a:rPr lang="ko-KR" altLang="en-US" sz="2800" dirty="0" err="1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어플</a:t>
            </a:r>
            <a:r>
              <a:rPr lang="ko-KR" altLang="en-US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개발 </a:t>
            </a:r>
            <a:r>
              <a:rPr lang="en-US" altLang="ko-KR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- 1</a:t>
            </a:r>
            <a:endParaRPr lang="ko-KR" altLang="en-US" sz="28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124744"/>
            <a:ext cx="6240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NFC 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태그를 이용한 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rgbClr val="0070C0"/>
                </a:solidFill>
              </a:rPr>
              <a:t>가상 버스카드 리더기 </a:t>
            </a:r>
            <a:r>
              <a:rPr lang="ko-KR" altLang="en-US" sz="2000" dirty="0" err="1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어플</a:t>
            </a:r>
            <a:r>
              <a:rPr lang="en-US" altLang="ko-KR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(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실행</a:t>
            </a:r>
            <a:r>
              <a:rPr lang="en-US" altLang="ko-KR" sz="20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20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 rot="5400000">
            <a:off x="179512" y="1268760"/>
            <a:ext cx="432046" cy="144014"/>
          </a:xfrm>
          <a:prstGeom prst="roundRect">
            <a:avLst>
              <a:gd name="adj" fmla="val 50000"/>
            </a:avLst>
          </a:prstGeom>
          <a:solidFill>
            <a:srgbClr val="9CC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65" y="2132856"/>
            <a:ext cx="2227748" cy="403244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87624" y="5445224"/>
            <a:ext cx="936104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44354" y="3429676"/>
            <a:ext cx="1739414" cy="37982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/>
          <p:nvPr/>
        </p:nvCxnSpPr>
        <p:spPr>
          <a:xfrm rot="5400000">
            <a:off x="1310210" y="4559698"/>
            <a:ext cx="1987076" cy="360040"/>
          </a:xfrm>
          <a:prstGeom prst="bentConnector2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95" y="2132856"/>
            <a:ext cx="2216980" cy="403244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419872" y="5445224"/>
            <a:ext cx="1152128" cy="3600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077470" y="3409212"/>
            <a:ext cx="1595398" cy="37982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/>
          <p:nvPr/>
        </p:nvCxnSpPr>
        <p:spPr>
          <a:xfrm rot="16200000" flipH="1">
            <a:off x="2168273" y="4436174"/>
            <a:ext cx="2134271" cy="315876"/>
          </a:xfrm>
          <a:prstGeom prst="bentConnector2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76056" y="1916832"/>
            <a:ext cx="49807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∎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en-US" altLang="ko-KR" b="1" dirty="0" smtClean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CF2B80FA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”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이라는 고유번호를 </a:t>
            </a:r>
            <a:endParaRPr lang="en-US" altLang="ko-KR" b="1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가진 버스카드를 </a:t>
            </a:r>
            <a:r>
              <a:rPr lang="ko-KR" altLang="en-US" b="1" dirty="0" smtClean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학생</a:t>
            </a:r>
            <a:r>
              <a:rPr lang="ko-KR" altLang="en-US" b="1" dirty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용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이라고 가정</a:t>
            </a:r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694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23527" y="1700808"/>
            <a:ext cx="8496945" cy="4536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71600" y="260648"/>
            <a:ext cx="5561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NFC</a:t>
            </a:r>
            <a:r>
              <a:rPr lang="ko-KR" altLang="en-US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를 이용한 자유 </a:t>
            </a:r>
            <a:r>
              <a:rPr lang="ko-KR" altLang="en-US" sz="2800" dirty="0" err="1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어플</a:t>
            </a:r>
            <a:r>
              <a:rPr lang="ko-KR" altLang="en-US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개발 </a:t>
            </a:r>
            <a:r>
              <a:rPr lang="en-US" altLang="ko-KR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- 1</a:t>
            </a:r>
            <a:endParaRPr lang="ko-KR" altLang="en-US" sz="28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124744"/>
            <a:ext cx="5917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NFC 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태그를 이용한 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rgbClr val="0070C0"/>
                </a:solidFill>
              </a:rPr>
              <a:t>자신의 폰 번호 전달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하는 </a:t>
            </a:r>
            <a:r>
              <a:rPr lang="ko-KR" altLang="en-US" sz="2000" dirty="0" err="1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어플</a:t>
            </a:r>
            <a:endParaRPr lang="ko-KR" altLang="en-US" sz="20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 rot="5400000">
            <a:off x="179512" y="1268760"/>
            <a:ext cx="432046" cy="144014"/>
          </a:xfrm>
          <a:prstGeom prst="roundRect">
            <a:avLst>
              <a:gd name="adj" fmla="val 50000"/>
            </a:avLst>
          </a:prstGeom>
          <a:solidFill>
            <a:srgbClr val="9CC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"/>
          <a:stretch/>
        </p:blipFill>
        <p:spPr bwMode="auto">
          <a:xfrm>
            <a:off x="447353" y="2060847"/>
            <a:ext cx="7331407" cy="42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/>
          <a:stretch/>
        </p:blipFill>
        <p:spPr bwMode="auto">
          <a:xfrm>
            <a:off x="467541" y="2714341"/>
            <a:ext cx="7508841" cy="570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52" y="4005064"/>
            <a:ext cx="7141963" cy="1836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78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23527" y="1700808"/>
            <a:ext cx="8496945" cy="45365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71600" y="260648"/>
            <a:ext cx="5561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NFC</a:t>
            </a:r>
            <a:r>
              <a:rPr lang="ko-KR" altLang="en-US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를 이용한 자유 </a:t>
            </a:r>
            <a:r>
              <a:rPr lang="ko-KR" altLang="en-US" sz="2800" dirty="0" err="1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어플</a:t>
            </a:r>
            <a:r>
              <a:rPr lang="ko-KR" altLang="en-US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개발 </a:t>
            </a:r>
            <a:r>
              <a:rPr lang="en-US" altLang="ko-KR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- 1</a:t>
            </a:r>
            <a:endParaRPr lang="ko-KR" altLang="en-US" sz="28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124744"/>
            <a:ext cx="5917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NFC 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태그를 이용한 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rgbClr val="0070C0"/>
                </a:solidFill>
              </a:rPr>
              <a:t>자신의 폰 번호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 전달하는 </a:t>
            </a:r>
            <a:r>
              <a:rPr lang="ko-KR" altLang="en-US" sz="2000" dirty="0" err="1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어플</a:t>
            </a:r>
            <a:endParaRPr lang="ko-KR" altLang="en-US" sz="20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 rot="5400000">
            <a:off x="179512" y="1268762"/>
            <a:ext cx="432046" cy="144014"/>
          </a:xfrm>
          <a:prstGeom prst="roundRect">
            <a:avLst>
              <a:gd name="adj" fmla="val 50000"/>
            </a:avLst>
          </a:prstGeom>
          <a:solidFill>
            <a:srgbClr val="9CC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95" y="2060848"/>
            <a:ext cx="2148786" cy="382006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915816" y="2348880"/>
            <a:ext cx="3312368" cy="3168352"/>
            <a:chOff x="2843808" y="2564904"/>
            <a:chExt cx="3312368" cy="3168352"/>
          </a:xfrm>
        </p:grpSpPr>
        <p:sp>
          <p:nvSpPr>
            <p:cNvPr id="17" name="타원 16"/>
            <p:cNvSpPr/>
            <p:nvPr/>
          </p:nvSpPr>
          <p:spPr>
            <a:xfrm>
              <a:off x="2843808" y="2564904"/>
              <a:ext cx="3312368" cy="3168352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3252321" y="3327849"/>
              <a:ext cx="2495341" cy="1642461"/>
              <a:chOff x="3035302" y="3291845"/>
              <a:chExt cx="2495341" cy="1642461"/>
            </a:xfrm>
          </p:grpSpPr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5302" y="3291845"/>
                <a:ext cx="888626" cy="16424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7407" y="3310928"/>
                <a:ext cx="883236" cy="16233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오른쪽 화살표 14"/>
              <p:cNvSpPr/>
              <p:nvPr/>
            </p:nvSpPr>
            <p:spPr>
              <a:xfrm>
                <a:off x="4032333" y="4031527"/>
                <a:ext cx="539667" cy="261569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3" name="직사각형 32"/>
          <p:cNvSpPr/>
          <p:nvPr/>
        </p:nvSpPr>
        <p:spPr>
          <a:xfrm>
            <a:off x="971600" y="3068960"/>
            <a:ext cx="1296144" cy="24516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467701" y="2023023"/>
            <a:ext cx="2148786" cy="3820064"/>
            <a:chOff x="6467701" y="2023023"/>
            <a:chExt cx="2148786" cy="38200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701" y="2023023"/>
              <a:ext cx="2148786" cy="3820064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6732240" y="3212976"/>
              <a:ext cx="864096" cy="2451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475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8269" y="2420888"/>
            <a:ext cx="4661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12-1  </a:t>
            </a:r>
            <a:r>
              <a:rPr lang="ko-KR" altLang="en-US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근거리 통신 이해하기</a:t>
            </a:r>
            <a:endParaRPr lang="ko-KR" altLang="en-US" sz="28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 rot="5400000">
            <a:off x="2534938" y="2636914"/>
            <a:ext cx="432046" cy="144014"/>
          </a:xfrm>
          <a:prstGeom prst="roundRect">
            <a:avLst>
              <a:gd name="adj" fmla="val 50000"/>
            </a:avLst>
          </a:prstGeom>
          <a:solidFill>
            <a:srgbClr val="9CC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 rot="5400000">
            <a:off x="2534938" y="3299387"/>
            <a:ext cx="432046" cy="144014"/>
          </a:xfrm>
          <a:prstGeom prst="roundRect">
            <a:avLst>
              <a:gd name="adj" fmla="val 50000"/>
            </a:avLst>
          </a:prstGeom>
          <a:solidFill>
            <a:srgbClr val="9CC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 rot="5400000">
            <a:off x="2534938" y="3961860"/>
            <a:ext cx="432046" cy="144014"/>
          </a:xfrm>
          <a:prstGeom prst="roundRect">
            <a:avLst>
              <a:gd name="adj" fmla="val 50000"/>
            </a:avLst>
          </a:prstGeom>
          <a:solidFill>
            <a:srgbClr val="9CC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 rot="5400000">
            <a:off x="2534938" y="4624333"/>
            <a:ext cx="432046" cy="144014"/>
          </a:xfrm>
          <a:prstGeom prst="roundRect">
            <a:avLst>
              <a:gd name="adj" fmla="val 50000"/>
            </a:avLst>
          </a:prstGeom>
          <a:solidFill>
            <a:srgbClr val="9CC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 rot="5400000">
            <a:off x="2534938" y="5286806"/>
            <a:ext cx="432046" cy="144014"/>
          </a:xfrm>
          <a:prstGeom prst="roundRect">
            <a:avLst>
              <a:gd name="adj" fmla="val 50000"/>
            </a:avLst>
          </a:prstGeom>
          <a:solidFill>
            <a:srgbClr val="9CC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28269" y="3114894"/>
            <a:ext cx="3478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rgbClr val="0070C0"/>
                </a:solidFill>
              </a:rPr>
              <a:t>12-2  NFC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rgbClr val="0070C0"/>
                </a:solidFill>
              </a:rPr>
              <a:t>사용하기</a:t>
            </a:r>
            <a:endParaRPr lang="ko-KR" altLang="en-US" sz="2800" b="1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28269" y="3777368"/>
            <a:ext cx="4809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rgbClr val="0070C0"/>
                </a:solidFill>
              </a:rPr>
              <a:t>12-3  NFC </a:t>
            </a:r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rgbClr val="0070C0"/>
                </a:solidFill>
              </a:rPr>
              <a:t>태그 읽기와 쓰기</a:t>
            </a:r>
            <a:endParaRPr lang="ko-KR" altLang="en-US" sz="2800" b="1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28269" y="4439842"/>
            <a:ext cx="432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12-4  Bluetooth</a:t>
            </a:r>
            <a:r>
              <a:rPr lang="ko-KR" altLang="en-US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사용하기</a:t>
            </a:r>
            <a:endParaRPr lang="ko-KR" altLang="en-US" sz="28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28269" y="5102316"/>
            <a:ext cx="3810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12-5  </a:t>
            </a:r>
            <a:r>
              <a:rPr lang="en-US" altLang="ko-KR" sz="2800" dirty="0" err="1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Senser</a:t>
            </a:r>
            <a:r>
              <a:rPr lang="ko-KR" altLang="en-US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 이해하기</a:t>
            </a:r>
            <a:endParaRPr lang="ko-KR" altLang="en-US" sz="28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260648"/>
            <a:ext cx="3294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12-2 NFC </a:t>
            </a:r>
            <a:r>
              <a:rPr lang="ko-KR" altLang="en-US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사용하기</a:t>
            </a:r>
            <a:endParaRPr lang="ko-KR" altLang="en-US" sz="28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151169"/>
            <a:ext cx="4086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NFC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사용을 위한 준비단계</a:t>
            </a:r>
            <a:r>
              <a:rPr lang="en-US" altLang="ko-KR" sz="200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rgbClr val="92D050"/>
                </a:solidFill>
              </a:rPr>
              <a:t>Device</a:t>
            </a:r>
            <a:r>
              <a:rPr lang="en-US" altLang="ko-KR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20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 rot="5400000">
            <a:off x="179512" y="1268762"/>
            <a:ext cx="432046" cy="144014"/>
          </a:xfrm>
          <a:prstGeom prst="roundRect">
            <a:avLst>
              <a:gd name="adj" fmla="val 50000"/>
            </a:avLst>
          </a:prstGeom>
          <a:solidFill>
            <a:srgbClr val="9CC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23527" y="1700808"/>
            <a:ext cx="8496945" cy="45365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489067" y="2037963"/>
            <a:ext cx="2714781" cy="3911317"/>
            <a:chOff x="971600" y="2276872"/>
            <a:chExt cx="2714781" cy="3911317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2276872"/>
              <a:ext cx="2714781" cy="3911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971600" y="4232530"/>
              <a:ext cx="2700000" cy="1356710"/>
            </a:xfrm>
            <a:prstGeom prst="rect">
              <a:avLst/>
            </a:prstGeom>
            <a:noFill/>
            <a:ln w="349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91880" y="1941394"/>
            <a:ext cx="4572000" cy="34470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∎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NFC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를 사용하는 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가지 방식</a:t>
            </a: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태그로 사용하기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내 디바이스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스마트폰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를 태그로 사용 가능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태그 읽기와 쓰기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태그의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데이터 읽기와 쓰기가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가능</a:t>
            </a: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디바이스끼리 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P2P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로 데이터 주고받기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 P2P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모드를 사용하면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디바이스끼리 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데이터를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주고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받기 가능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260648"/>
            <a:ext cx="3294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12-2 NFC </a:t>
            </a:r>
            <a:r>
              <a:rPr lang="ko-KR" altLang="en-US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사용하기</a:t>
            </a:r>
            <a:endParaRPr lang="ko-KR" altLang="en-US" sz="28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140712"/>
            <a:ext cx="213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NFC 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rgbClr val="0070C0"/>
                </a:solidFill>
              </a:rPr>
              <a:t>태그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의 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rgbClr val="92D050"/>
                </a:solidFill>
              </a:rPr>
              <a:t>구성</a:t>
            </a:r>
            <a:endParaRPr lang="ko-KR" altLang="en-US" sz="20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 rot="5400000">
            <a:off x="179515" y="1268762"/>
            <a:ext cx="432046" cy="144014"/>
          </a:xfrm>
          <a:prstGeom prst="roundRect">
            <a:avLst>
              <a:gd name="adj" fmla="val 50000"/>
            </a:avLst>
          </a:prstGeom>
          <a:solidFill>
            <a:srgbClr val="9CC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23527" y="1700808"/>
            <a:ext cx="8496945" cy="45365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67545" y="2262392"/>
            <a:ext cx="3075346" cy="375889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683359" y="2522589"/>
            <a:ext cx="2643719" cy="1574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83359" y="4500618"/>
            <a:ext cx="2643719" cy="5125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870334" y="5004674"/>
            <a:ext cx="345912" cy="43162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 smtClean="0"/>
              <a:t>….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66748" y="5292706"/>
            <a:ext cx="2643719" cy="5125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845219" y="2738402"/>
            <a:ext cx="2266044" cy="4411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latin typeface="나눔고딕" pitchFamily="50" charset="-127"/>
                <a:ea typeface="나눔고딕" pitchFamily="50" charset="-127"/>
              </a:rPr>
              <a:t>NdefRecord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 #1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45219" y="3293789"/>
            <a:ext cx="2266044" cy="4411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latin typeface="나눔고딕" pitchFamily="50" charset="-127"/>
                <a:ea typeface="나눔고딕" pitchFamily="50" charset="-127"/>
              </a:rPr>
              <a:t>NdefRecord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 #2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02096" y="3789461"/>
            <a:ext cx="345912" cy="43162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 smtClean="0"/>
              <a:t>….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03648" y="1844824"/>
            <a:ext cx="3147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NFC 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태그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]</a:t>
            </a:r>
            <a:endParaRPr lang="ko-KR" altLang="en-US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2656" y="2204864"/>
            <a:ext cx="246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latin typeface="나눔고딕" pitchFamily="50" charset="-127"/>
                <a:ea typeface="나눔고딕" pitchFamily="50" charset="-127"/>
              </a:rPr>
              <a:t>NdefMessage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 #1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42656" y="4149080"/>
            <a:ext cx="246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latin typeface="나눔고딕" pitchFamily="50" charset="-127"/>
                <a:ea typeface="나눔고딕" pitchFamily="50" charset="-127"/>
              </a:rPr>
              <a:t>NdefMessage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 #2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95747" y="1988840"/>
            <a:ext cx="49807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∎ </a:t>
            </a:r>
            <a:r>
              <a:rPr lang="en-US" altLang="ko-KR" b="1" dirty="0" smtClean="0"/>
              <a:t>NFC </a:t>
            </a:r>
            <a:r>
              <a:rPr lang="ko-KR" altLang="en-US" b="1" dirty="0" smtClean="0"/>
              <a:t>태그 데이터는 </a:t>
            </a:r>
            <a:r>
              <a:rPr lang="en-US" altLang="ko-KR" b="1" dirty="0" smtClean="0">
                <a:solidFill>
                  <a:srgbClr val="0070C0"/>
                </a:solidFill>
              </a:rPr>
              <a:t>NDEF</a:t>
            </a:r>
            <a:r>
              <a:rPr lang="ko-KR" altLang="en-US" b="1" dirty="0" smtClean="0">
                <a:solidFill>
                  <a:srgbClr val="0070C0"/>
                </a:solidFill>
              </a:rPr>
              <a:t>라는 포맷</a:t>
            </a:r>
            <a:r>
              <a:rPr lang="ko-KR" altLang="en-US" b="1" dirty="0" smtClean="0"/>
              <a:t>으로 </a:t>
            </a:r>
            <a:endParaRPr lang="en-US" altLang="ko-KR" b="1" dirty="0" smtClean="0"/>
          </a:p>
          <a:p>
            <a:pPr>
              <a:lnSpc>
                <a:spcPct val="200000"/>
              </a:lnSpc>
            </a:pPr>
            <a:r>
              <a:rPr lang="ko-KR" altLang="en-US" b="1" dirty="0" smtClean="0"/>
              <a:t>만들어지며 데이터는 하나 또는 여러 개의 </a:t>
            </a:r>
            <a:r>
              <a:rPr lang="en-US" altLang="ko-KR" b="1" dirty="0" smtClean="0"/>
              <a:t>NDEF</a:t>
            </a:r>
            <a:r>
              <a:rPr lang="ko-KR" altLang="en-US" b="1" dirty="0" smtClean="0"/>
              <a:t>레코드들로 구성</a:t>
            </a:r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ko-KR" alt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772816"/>
            <a:ext cx="8280918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144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23527" y="1700808"/>
            <a:ext cx="8496945" cy="45365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71600" y="260648"/>
            <a:ext cx="3294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12-2 NFC </a:t>
            </a:r>
            <a:r>
              <a:rPr lang="ko-KR" altLang="en-US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사용하기</a:t>
            </a:r>
            <a:endParaRPr lang="ko-KR" altLang="en-US" sz="28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124744"/>
            <a:ext cx="4881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가상태그 데이터를 만들어보자</a:t>
            </a:r>
            <a:r>
              <a:rPr lang="en-US" altLang="ko-KR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(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실행예제</a:t>
            </a:r>
            <a:r>
              <a:rPr lang="en-US" altLang="ko-KR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20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 rot="5400000">
            <a:off x="179512" y="1268760"/>
            <a:ext cx="432046" cy="144014"/>
          </a:xfrm>
          <a:prstGeom prst="roundRect">
            <a:avLst>
              <a:gd name="adj" fmla="val 50000"/>
            </a:avLst>
          </a:prstGeom>
          <a:solidFill>
            <a:srgbClr val="9CC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4"/>
          <a:stretch/>
        </p:blipFill>
        <p:spPr>
          <a:xfrm>
            <a:off x="1619672" y="2217577"/>
            <a:ext cx="2367696" cy="3803711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123728" y="5672281"/>
            <a:ext cx="1368152" cy="27699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4"/>
          <a:stretch/>
        </p:blipFill>
        <p:spPr>
          <a:xfrm>
            <a:off x="4868600" y="2217578"/>
            <a:ext cx="2367696" cy="38037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4871" y="5672281"/>
            <a:ext cx="143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[ 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데이터가 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URI ]</a:t>
            </a:r>
            <a:endParaRPr lang="ko-KR" altLang="en-US" sz="12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364088" y="5672281"/>
            <a:ext cx="1512168" cy="27699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328084" y="5672280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[ 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데이터가 일반문자 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]</a:t>
            </a:r>
            <a:endParaRPr lang="ko-KR" altLang="en-US" sz="12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99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260648"/>
            <a:ext cx="3294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12-2 NFC </a:t>
            </a:r>
            <a:r>
              <a:rPr lang="ko-KR" altLang="en-US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사용하기</a:t>
            </a:r>
            <a:endParaRPr lang="ko-KR" altLang="en-US" sz="28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124744"/>
            <a:ext cx="4368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가상태그 데이터를 만들어보자</a:t>
            </a:r>
            <a:r>
              <a:rPr lang="en-US" altLang="ko-KR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(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소스</a:t>
            </a:r>
            <a:r>
              <a:rPr lang="en-US" altLang="ko-KR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20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 rot="5400000">
            <a:off x="179512" y="1268760"/>
            <a:ext cx="432046" cy="144014"/>
          </a:xfrm>
          <a:prstGeom prst="roundRect">
            <a:avLst>
              <a:gd name="adj" fmla="val 50000"/>
            </a:avLst>
          </a:prstGeom>
          <a:solidFill>
            <a:srgbClr val="9CC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23527" y="1700809"/>
            <a:ext cx="8496945" cy="4536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30" b="2098"/>
          <a:stretch/>
        </p:blipFill>
        <p:spPr bwMode="auto">
          <a:xfrm>
            <a:off x="395536" y="1988840"/>
            <a:ext cx="6552728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486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260648"/>
            <a:ext cx="3294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12-2 NFC </a:t>
            </a:r>
            <a:r>
              <a:rPr lang="ko-KR" altLang="en-US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사용하기</a:t>
            </a:r>
            <a:endParaRPr lang="ko-KR" altLang="en-US" sz="28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124744"/>
            <a:ext cx="4368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가상태그 데이터를 만들어보자</a:t>
            </a:r>
            <a:r>
              <a:rPr lang="en-US" altLang="ko-KR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(</a:t>
            </a:r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소스</a:t>
            </a:r>
            <a:r>
              <a:rPr lang="en-US" altLang="ko-KR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20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 rot="5400000">
            <a:off x="179512" y="1268760"/>
            <a:ext cx="432046" cy="144014"/>
          </a:xfrm>
          <a:prstGeom prst="roundRect">
            <a:avLst>
              <a:gd name="adj" fmla="val 50000"/>
            </a:avLst>
          </a:prstGeom>
          <a:solidFill>
            <a:srgbClr val="9CC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3527" y="1700809"/>
            <a:ext cx="8496945" cy="4536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06489"/>
            <a:ext cx="7818159" cy="3210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50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23527" y="1700808"/>
            <a:ext cx="8496945" cy="45365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71600" y="260648"/>
            <a:ext cx="4984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12-3 NFC </a:t>
            </a:r>
            <a:r>
              <a:rPr lang="ko-KR" altLang="en-US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태그의 읽기와 쓰기</a:t>
            </a:r>
            <a:endParaRPr lang="ko-KR" altLang="en-US" sz="28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124744"/>
            <a:ext cx="2188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태그와 리더기란</a:t>
            </a:r>
            <a:r>
              <a:rPr lang="en-US" altLang="ko-KR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?</a:t>
            </a:r>
            <a:endParaRPr lang="ko-KR" altLang="en-US" sz="20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 rot="5400000">
            <a:off x="179512" y="1268760"/>
            <a:ext cx="432046" cy="144014"/>
          </a:xfrm>
          <a:prstGeom prst="roundRect">
            <a:avLst>
              <a:gd name="adj" fmla="val 50000"/>
            </a:avLst>
          </a:prstGeom>
          <a:solidFill>
            <a:srgbClr val="9CC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979712" y="2204864"/>
            <a:ext cx="6052421" cy="753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33" name="그룹 32"/>
          <p:cNvGrpSpPr/>
          <p:nvPr/>
        </p:nvGrpSpPr>
        <p:grpSpPr>
          <a:xfrm>
            <a:off x="2411760" y="2802250"/>
            <a:ext cx="4324515" cy="3107435"/>
            <a:chOff x="1547664" y="2072823"/>
            <a:chExt cx="5299395" cy="3807947"/>
          </a:xfrm>
        </p:grpSpPr>
        <p:grpSp>
          <p:nvGrpSpPr>
            <p:cNvPr id="35" name="그룹 34"/>
            <p:cNvGrpSpPr/>
            <p:nvPr/>
          </p:nvGrpSpPr>
          <p:grpSpPr>
            <a:xfrm>
              <a:off x="1547664" y="2072823"/>
              <a:ext cx="1695450" cy="3807947"/>
              <a:chOff x="1705907" y="2072823"/>
              <a:chExt cx="1695450" cy="380794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740796" y="5230403"/>
                <a:ext cx="1607068" cy="6503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3" name="그룹 42"/>
              <p:cNvGrpSpPr/>
              <p:nvPr/>
            </p:nvGrpSpPr>
            <p:grpSpPr>
              <a:xfrm>
                <a:off x="1705907" y="2072823"/>
                <a:ext cx="1695450" cy="3675255"/>
                <a:chOff x="2267744" y="2160904"/>
                <a:chExt cx="1695450" cy="3675255"/>
              </a:xfrm>
            </p:grpSpPr>
            <p:pic>
              <p:nvPicPr>
                <p:cNvPr id="44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67744" y="2160904"/>
                  <a:ext cx="1695450" cy="3133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5" name="TextBox 44"/>
                <p:cNvSpPr txBox="1"/>
                <p:nvPr/>
              </p:nvSpPr>
              <p:spPr>
                <a:xfrm>
                  <a:off x="2356126" y="5459000"/>
                  <a:ext cx="1495356" cy="3771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b="1" dirty="0" smtClean="0">
                      <a:solidFill>
                        <a:srgbClr val="FF0000"/>
                      </a:solidFill>
                      <a:latin typeface="나눔고딕" pitchFamily="50" charset="-127"/>
                      <a:ea typeface="나눔고딕" pitchFamily="50" charset="-127"/>
                    </a:rPr>
                    <a:t>Tag</a:t>
                  </a:r>
                  <a:r>
                    <a:rPr lang="en-US" altLang="ko-KR" sz="1400" b="1" dirty="0" smtClean="0">
                      <a:latin typeface="나눔고딕" pitchFamily="50" charset="-127"/>
                      <a:ea typeface="나눔고딕" pitchFamily="50" charset="-127"/>
                    </a:rPr>
                    <a:t> / </a:t>
                  </a:r>
                  <a:r>
                    <a:rPr lang="en-US" altLang="ko-KR" sz="1400" b="1" dirty="0" smtClean="0">
                      <a:solidFill>
                        <a:srgbClr val="002060"/>
                      </a:solidFill>
                      <a:latin typeface="나눔고딕" pitchFamily="50" charset="-127"/>
                      <a:ea typeface="나눔고딕" pitchFamily="50" charset="-127"/>
                    </a:rPr>
                    <a:t>Reader</a:t>
                  </a:r>
                  <a:endParaRPr lang="ko-KR" altLang="en-US" sz="1400" b="1" dirty="0">
                    <a:solidFill>
                      <a:srgbClr val="002060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</p:grpSp>
        <p:grpSp>
          <p:nvGrpSpPr>
            <p:cNvPr id="36" name="그룹 35"/>
            <p:cNvGrpSpPr/>
            <p:nvPr/>
          </p:nvGrpSpPr>
          <p:grpSpPr>
            <a:xfrm>
              <a:off x="5142084" y="2072823"/>
              <a:ext cx="1704975" cy="3807946"/>
              <a:chOff x="5000419" y="2072823"/>
              <a:chExt cx="1704975" cy="3807946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5045364" y="5230402"/>
                <a:ext cx="1607068" cy="6503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9" name="그룹 38"/>
              <p:cNvGrpSpPr/>
              <p:nvPr/>
            </p:nvGrpSpPr>
            <p:grpSpPr>
              <a:xfrm>
                <a:off x="5000419" y="2072823"/>
                <a:ext cx="1704975" cy="3675257"/>
                <a:chOff x="5163168" y="2132855"/>
                <a:chExt cx="1704975" cy="3675257"/>
              </a:xfrm>
            </p:grpSpPr>
            <p:pic>
              <p:nvPicPr>
                <p:cNvPr id="40" name="Picture 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63168" y="2132855"/>
                  <a:ext cx="1704975" cy="3133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1" name="TextBox 40"/>
                <p:cNvSpPr txBox="1"/>
                <p:nvPr/>
              </p:nvSpPr>
              <p:spPr>
                <a:xfrm>
                  <a:off x="5256312" y="5430952"/>
                  <a:ext cx="1611831" cy="3771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 smtClean="0">
                      <a:solidFill>
                        <a:srgbClr val="FF0000"/>
                      </a:solidFill>
                      <a:latin typeface="나눔고딕" pitchFamily="50" charset="-127"/>
                      <a:ea typeface="나눔고딕" pitchFamily="50" charset="-127"/>
                    </a:rPr>
                    <a:t>Reader</a:t>
                  </a:r>
                  <a:r>
                    <a:rPr lang="en-US" altLang="ko-KR" sz="1400" b="1" dirty="0" smtClean="0">
                      <a:latin typeface="나눔고딕" pitchFamily="50" charset="-127"/>
                      <a:ea typeface="나눔고딕" pitchFamily="50" charset="-127"/>
                    </a:rPr>
                    <a:t>/ </a:t>
                  </a:r>
                  <a:r>
                    <a:rPr lang="en-US" altLang="ko-KR" sz="1400" b="1" dirty="0" smtClean="0">
                      <a:solidFill>
                        <a:srgbClr val="002060"/>
                      </a:solidFill>
                      <a:latin typeface="나눔고딕" pitchFamily="50" charset="-127"/>
                      <a:ea typeface="나눔고딕" pitchFamily="50" charset="-127"/>
                    </a:rPr>
                    <a:t>Tag</a:t>
                  </a:r>
                  <a:endParaRPr lang="ko-KR" altLang="en-US" sz="1400" b="1" dirty="0">
                    <a:solidFill>
                      <a:srgbClr val="FF0000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</p:grpSp>
        <p:sp>
          <p:nvSpPr>
            <p:cNvPr id="37" name="왼쪽/오른쪽 화살표 36"/>
            <p:cNvSpPr/>
            <p:nvPr/>
          </p:nvSpPr>
          <p:spPr>
            <a:xfrm>
              <a:off x="3304958" y="3356992"/>
              <a:ext cx="1740405" cy="648072"/>
            </a:xfrm>
            <a:prstGeom prst="left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2411760" y="2204864"/>
            <a:ext cx="4324515" cy="52885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5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ko-KR" altLang="en-US" sz="15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스마트폰중</a:t>
            </a:r>
            <a:r>
              <a:rPr lang="ko-KR" altLang="en-US" sz="15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한 </a:t>
            </a:r>
            <a:r>
              <a:rPr lang="ko-KR" altLang="en-US" sz="15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폰은</a:t>
            </a:r>
            <a:r>
              <a:rPr lang="ko-KR" altLang="en-US" sz="15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Tag</a:t>
            </a:r>
            <a:r>
              <a:rPr lang="en-US" altLang="ko-KR" sz="15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5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나머지폰은</a:t>
            </a:r>
            <a:r>
              <a:rPr lang="ko-KR" altLang="en-US" sz="15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5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500" b="1" dirty="0" smtClean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Reader</a:t>
            </a:r>
            <a:r>
              <a:rPr lang="ko-KR" altLang="en-US" sz="1500" b="1" dirty="0" smtClean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기</a:t>
            </a:r>
            <a:r>
              <a:rPr lang="ko-KR" altLang="en-US" sz="15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역할을 함</a:t>
            </a:r>
            <a:endParaRPr lang="ko-KR" altLang="en-US" sz="15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69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23527" y="1700808"/>
            <a:ext cx="8496945" cy="45365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71600" y="260648"/>
            <a:ext cx="4984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12-3 NFC </a:t>
            </a:r>
            <a:r>
              <a:rPr lang="ko-KR" altLang="en-US" sz="28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태그의 읽기와 쓰기</a:t>
            </a:r>
            <a:endParaRPr lang="ko-KR" altLang="en-US" sz="28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124744"/>
            <a:ext cx="3531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처리해야 할 태그의 우선순위</a:t>
            </a:r>
            <a:endParaRPr lang="ko-KR" altLang="en-US" sz="200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 rot="5400000">
            <a:off x="179512" y="1268760"/>
            <a:ext cx="432046" cy="144014"/>
          </a:xfrm>
          <a:prstGeom prst="roundRect">
            <a:avLst>
              <a:gd name="adj" fmla="val 50000"/>
            </a:avLst>
          </a:prstGeom>
          <a:solidFill>
            <a:srgbClr val="9CC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979712" y="2204864"/>
            <a:ext cx="6052421" cy="753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620342" y="2114179"/>
            <a:ext cx="6120010" cy="533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29" name="빗면 28"/>
          <p:cNvSpPr/>
          <p:nvPr/>
        </p:nvSpPr>
        <p:spPr>
          <a:xfrm>
            <a:off x="1858012" y="5349455"/>
            <a:ext cx="623521" cy="541316"/>
          </a:xfrm>
          <a:prstGeom prst="bevel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NFC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604" y="4869160"/>
            <a:ext cx="719284" cy="132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왼쪽/오른쪽 화살표 30"/>
          <p:cNvSpPr/>
          <p:nvPr/>
        </p:nvSpPr>
        <p:spPr>
          <a:xfrm>
            <a:off x="2481534" y="5608585"/>
            <a:ext cx="289407" cy="125801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설명선 2(강조선) 22"/>
          <p:cNvSpPr/>
          <p:nvPr/>
        </p:nvSpPr>
        <p:spPr>
          <a:xfrm>
            <a:off x="2972006" y="2114179"/>
            <a:ext cx="4768345" cy="1960780"/>
          </a:xfrm>
          <a:prstGeom prst="accentCallout2">
            <a:avLst>
              <a:gd name="adj1" fmla="val 19342"/>
              <a:gd name="adj2" fmla="val -1990"/>
              <a:gd name="adj3" fmla="val 18750"/>
              <a:gd name="adj4" fmla="val -6265"/>
              <a:gd name="adj5" fmla="val 177149"/>
              <a:gd name="adj6" fmla="val -7473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구름 모양 설명선 23"/>
          <p:cNvSpPr/>
          <p:nvPr/>
        </p:nvSpPr>
        <p:spPr>
          <a:xfrm>
            <a:off x="845926" y="2387377"/>
            <a:ext cx="1421818" cy="950681"/>
          </a:xfrm>
          <a:prstGeom prst="cloudCallout">
            <a:avLst>
              <a:gd name="adj1" fmla="val 56726"/>
              <a:gd name="adj2" fmla="val 91804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태그     정보인식</a:t>
            </a:r>
            <a:endParaRPr lang="ko-KR" altLang="en-US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왼쪽 화살표 24"/>
          <p:cNvSpPr/>
          <p:nvPr/>
        </p:nvSpPr>
        <p:spPr>
          <a:xfrm>
            <a:off x="2844604" y="4193794"/>
            <a:ext cx="4895748" cy="546987"/>
          </a:xfrm>
          <a:prstGeom prst="leftArrow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우 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 선    순    </a:t>
            </a:r>
            <a:r>
              <a:rPr lang="ko-KR" altLang="en-US" sz="1600" b="1" dirty="0">
                <a:solidFill>
                  <a:schemeClr val="tx1"/>
                </a:solidFill>
              </a:rPr>
              <a:t>위 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046363" y="2233014"/>
            <a:ext cx="1525635" cy="166369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태그인식을      위한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액티비티가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 있는가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?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80347" y="2254064"/>
            <a:ext cx="1426022" cy="166369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Action_NDEF_DISCOVERED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액션을 위한  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액티비티가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   있는가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?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195495" y="2238175"/>
            <a:ext cx="1426022" cy="166369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Action_TECH_DISCOVERED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  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액션을 위한  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액티비티가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   있는가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?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84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</TotalTime>
  <Words>396</Words>
  <Application>Microsoft Office PowerPoint</Application>
  <PresentationFormat>화면 슬라이드 쇼(4:3)</PresentationFormat>
  <Paragraphs>91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굴림</vt:lpstr>
      <vt:lpstr>Arial</vt:lpstr>
      <vt:lpstr>맑은 고딕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김승기</dc:creator>
  <cp:lastModifiedBy>정영문</cp:lastModifiedBy>
  <cp:revision>56</cp:revision>
  <dcterms:created xsi:type="dcterms:W3CDTF">2011-06-23T08:45:58Z</dcterms:created>
  <dcterms:modified xsi:type="dcterms:W3CDTF">2013-05-13T00:51:35Z</dcterms:modified>
</cp:coreProperties>
</file>